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0856" autoAdjust="0"/>
  </p:normalViewPr>
  <p:slideViewPr>
    <p:cSldViewPr>
      <p:cViewPr varScale="1">
        <p:scale>
          <a:sx n="46" d="100"/>
          <a:sy n="46" d="100"/>
        </p:scale>
        <p:origin x="1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283948" y="1855873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602883" y="2512577"/>
            <a:ext cx="5482998" cy="689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4400" b="1" i="0" dirty="0">
                <a:solidFill>
                  <a:schemeClr val="bg1"/>
                </a:solidFill>
                <a:effectLst/>
              </a:rPr>
              <a:t>Strategic Partnership Unveiled</a:t>
            </a:r>
            <a:r>
              <a:rPr lang="en-US" sz="2400" b="0" i="0" dirty="0">
                <a:solidFill>
                  <a:schemeClr val="bg1"/>
                </a:solidFill>
                <a:effectLst/>
              </a:rPr>
              <a:t>: </a:t>
            </a:r>
            <a:r>
              <a:rPr lang="en-US" sz="4000" b="0" i="0" dirty="0">
                <a:solidFill>
                  <a:schemeClr val="bg1"/>
                </a:solidFill>
                <a:effectLst/>
              </a:rPr>
              <a:t>Navigating Growth, IPO Success, and Big Data Excellence with Social Buzz</a:t>
            </a:r>
            <a:endParaRPr lang="en-US" sz="4000" spc="-10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51BE6B0-BC7E-636A-CA61-84A2857F1D11}"/>
              </a:ext>
            </a:extLst>
          </p:cNvPr>
          <p:cNvSpPr txBox="1"/>
          <p:nvPr/>
        </p:nvSpPr>
        <p:spPr>
          <a:xfrm>
            <a:off x="9810466" y="1333501"/>
            <a:ext cx="9163334" cy="8032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ANALYSIS</a:t>
            </a:r>
            <a:br>
              <a:rPr lang="en-IN" sz="2800" dirty="0"/>
            </a:br>
            <a:r>
              <a:rPr lang="en-IN" sz="2800" dirty="0"/>
              <a:t>Animal and science are the two most </a:t>
            </a:r>
          </a:p>
          <a:p>
            <a:pPr algn="ctr"/>
            <a:r>
              <a:rPr lang="en-IN" sz="2800" dirty="0"/>
              <a:t>popular categories of </a:t>
            </a:r>
          </a:p>
          <a:p>
            <a:pPr algn="ctr"/>
            <a:r>
              <a:rPr lang="en-IN" sz="2800" dirty="0" err="1"/>
              <a:t>content,showing</a:t>
            </a:r>
            <a:r>
              <a:rPr lang="en-IN" sz="2800" dirty="0"/>
              <a:t> that people enjoy</a:t>
            </a:r>
          </a:p>
          <a:p>
            <a:pPr algn="ctr"/>
            <a:r>
              <a:rPr lang="en-IN" sz="2800" dirty="0"/>
              <a:t> “real-life” and “</a:t>
            </a:r>
            <a:r>
              <a:rPr lang="en-IN" sz="2800" dirty="0" err="1"/>
              <a:t>factual”content</a:t>
            </a:r>
            <a:r>
              <a:rPr lang="en-IN" sz="2800" dirty="0"/>
              <a:t> the most</a:t>
            </a:r>
            <a:br>
              <a:rPr lang="en-IN" sz="2800" dirty="0"/>
            </a:br>
            <a:r>
              <a:rPr lang="en-IN" sz="3200" b="1" dirty="0"/>
              <a:t>INSIGHT</a:t>
            </a:r>
            <a:br>
              <a:rPr lang="en-IN" sz="3200" dirty="0">
                <a:solidFill>
                  <a:srgbClr val="A100FF"/>
                </a:solidFill>
              </a:rPr>
            </a:br>
            <a:r>
              <a:rPr lang="en-IN" sz="2800" dirty="0"/>
              <a:t>Food is a </a:t>
            </a:r>
            <a:r>
              <a:rPr lang="en-IN" sz="2800" dirty="0" err="1"/>
              <a:t>commen</a:t>
            </a:r>
            <a:r>
              <a:rPr lang="en-IN" sz="2800" dirty="0"/>
              <a:t> theme with the </a:t>
            </a:r>
          </a:p>
          <a:p>
            <a:pPr algn="ctr"/>
            <a:r>
              <a:rPr lang="en-IN" sz="2800" dirty="0"/>
              <a:t>top 5categories with “Eating” ranking the</a:t>
            </a:r>
          </a:p>
          <a:p>
            <a:pPr algn="ctr"/>
            <a:r>
              <a:rPr lang="en-IN" sz="2800" dirty="0"/>
              <a:t> audience within your user base.</a:t>
            </a:r>
          </a:p>
          <a:p>
            <a:pPr algn="ctr"/>
            <a:r>
              <a:rPr lang="en-IN" sz="2800" dirty="0"/>
              <a:t>You could use this insight to create </a:t>
            </a:r>
          </a:p>
          <a:p>
            <a:pPr algn="ctr"/>
            <a:r>
              <a:rPr lang="en-IN" sz="2800" dirty="0"/>
              <a:t>a campaign and work with healthy eating </a:t>
            </a:r>
          </a:p>
          <a:p>
            <a:pPr algn="ctr"/>
            <a:r>
              <a:rPr lang="en-IN" sz="2800" dirty="0"/>
              <a:t>brands to boost user engagement </a:t>
            </a:r>
            <a:br>
              <a:rPr lang="en-IN" sz="2800" dirty="0"/>
            </a:br>
            <a:r>
              <a:rPr lang="en-IN" sz="3200" b="1" dirty="0"/>
              <a:t>NEXT STEPS</a:t>
            </a:r>
            <a:br>
              <a:rPr lang="en-IN" sz="2800" dirty="0"/>
            </a:br>
            <a:r>
              <a:rPr lang="en-IN" sz="2800" dirty="0"/>
              <a:t>This ad-hoc analysis is </a:t>
            </a:r>
            <a:r>
              <a:rPr lang="en-IN" sz="2800" dirty="0" err="1"/>
              <a:t>insightful,but</a:t>
            </a:r>
            <a:r>
              <a:rPr lang="en-IN" sz="2800" dirty="0"/>
              <a:t> it’s time </a:t>
            </a:r>
          </a:p>
          <a:p>
            <a:pPr algn="ctr"/>
            <a:r>
              <a:rPr lang="en-IN" sz="2800" dirty="0"/>
              <a:t>to take this analysis</a:t>
            </a:r>
          </a:p>
          <a:p>
            <a:pPr algn="ctr"/>
            <a:r>
              <a:rPr lang="en-IN" sz="2800" dirty="0"/>
              <a:t> into large scale production for real-time </a:t>
            </a:r>
          </a:p>
          <a:p>
            <a:pPr algn="ctr"/>
            <a:r>
              <a:rPr lang="en-IN" sz="2800" dirty="0"/>
              <a:t>understanding of your business.</a:t>
            </a:r>
          </a:p>
          <a:p>
            <a:pPr algn="ctr"/>
            <a:r>
              <a:rPr lang="en-IN" sz="2800" dirty="0"/>
              <a:t>We can show you how </a:t>
            </a:r>
            <a:r>
              <a:rPr lang="en-IN" sz="2800" dirty="0" err="1"/>
              <a:t>todo</a:t>
            </a:r>
            <a:r>
              <a:rPr lang="en-IN" sz="2800" dirty="0"/>
              <a:t> this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4051" y="584600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545404" y="2197417"/>
            <a:ext cx="10743775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algn="ctr"/>
            <a:r>
              <a:rPr lang="en-IN" dirty="0"/>
              <a:t> </a:t>
            </a:r>
          </a:p>
          <a:p>
            <a:pPr algn="ctr"/>
            <a:endParaRPr lang="en-IN" sz="2800" b="1" dirty="0">
              <a:latin typeface="+mj-lt"/>
            </a:endParaRPr>
          </a:p>
          <a:p>
            <a:pPr algn="ctr"/>
            <a:r>
              <a:rPr lang="en-IN" sz="2800" b="1" dirty="0">
                <a:latin typeface="+mj-lt"/>
              </a:rPr>
              <a:t>Social Buzz is a fast growing technology unicorn</a:t>
            </a:r>
          </a:p>
          <a:p>
            <a:pPr algn="ctr"/>
            <a:r>
              <a:rPr lang="en-IN" sz="2800" b="1" dirty="0">
                <a:latin typeface="+mj-lt"/>
              </a:rPr>
              <a:t>that need to adapt quickly to its </a:t>
            </a:r>
            <a:r>
              <a:rPr lang="en-IN" sz="2800" b="1" dirty="0" err="1">
                <a:latin typeface="+mj-lt"/>
              </a:rPr>
              <a:t>globle</a:t>
            </a:r>
            <a:r>
              <a:rPr lang="en-IN" sz="2800" b="1" dirty="0">
                <a:latin typeface="+mj-lt"/>
              </a:rPr>
              <a:t> scale.</a:t>
            </a:r>
          </a:p>
          <a:p>
            <a:pPr algn="ctr"/>
            <a:r>
              <a:rPr lang="en-IN" sz="2800" b="1" dirty="0">
                <a:latin typeface="+mj-lt"/>
              </a:rPr>
              <a:t>             Accenture has began  a 3 month POC focusing</a:t>
            </a:r>
          </a:p>
          <a:p>
            <a:pPr algn="ctr"/>
            <a:r>
              <a:rPr lang="en-IN" sz="2800" b="1" dirty="0">
                <a:latin typeface="+mj-lt"/>
              </a:rPr>
              <a:t> on these task 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800" b="1" dirty="0">
                <a:latin typeface="+mj-lt"/>
              </a:rPr>
              <a:t>An audit of Social Buzz’s </a:t>
            </a:r>
          </a:p>
          <a:p>
            <a:pPr algn="ctr"/>
            <a:r>
              <a:rPr lang="en-IN" sz="2800" b="1" dirty="0">
                <a:latin typeface="+mj-lt"/>
              </a:rPr>
              <a:t> big data practice </a:t>
            </a:r>
          </a:p>
          <a:p>
            <a:pPr algn="ctr"/>
            <a:endParaRPr lang="en-IN" sz="2800" b="1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800" b="1" dirty="0">
                <a:latin typeface="+mj-lt"/>
              </a:rPr>
              <a:t>Recommendations for a successful IPO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IN" sz="2800" b="1" dirty="0">
              <a:latin typeface="+mj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IN" sz="2800" b="1" dirty="0">
                <a:latin typeface="+mj-lt"/>
              </a:rPr>
              <a:t>Analysis to find Social Buzz’s top 5 most </a:t>
            </a:r>
          </a:p>
          <a:p>
            <a:pPr algn="ctr"/>
            <a:r>
              <a:rPr lang="en-IN" sz="2800" b="1" dirty="0">
                <a:latin typeface="+mj-lt"/>
              </a:rPr>
              <a:t>popular categories of content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157727" y="2005585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998821" y="3935700"/>
            <a:ext cx="457902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algn="ctr"/>
            <a:r>
              <a:rPr lang="en-AU" dirty="0"/>
              <a:t>                                                     </a:t>
            </a:r>
          </a:p>
          <a:p>
            <a:pPr algn="ctr"/>
            <a:r>
              <a:rPr lang="en-AU" sz="2400" b="1" dirty="0">
                <a:solidFill>
                  <a:schemeClr val="bg1"/>
                </a:solidFill>
              </a:rPr>
              <a:t>                                        Over </a:t>
            </a:r>
            <a:r>
              <a:rPr lang="en-AU" sz="2400" b="1" u="sng" dirty="0">
                <a:solidFill>
                  <a:schemeClr val="bg1"/>
                </a:solidFill>
              </a:rPr>
              <a:t>100000</a:t>
            </a:r>
            <a:r>
              <a:rPr lang="en-AU" sz="2400" b="1" dirty="0">
                <a:solidFill>
                  <a:schemeClr val="bg1"/>
                </a:solidFill>
              </a:rPr>
              <a:t> posts per day </a:t>
            </a:r>
          </a:p>
          <a:p>
            <a:pPr algn="ctr"/>
            <a:r>
              <a:rPr lang="en-AU" sz="2400" b="1" dirty="0">
                <a:solidFill>
                  <a:schemeClr val="bg1"/>
                </a:solidFill>
              </a:rPr>
              <a:t>                                                    </a:t>
            </a:r>
            <a:r>
              <a:rPr lang="en-AU" sz="2400" b="1" u="sng" dirty="0">
                <a:solidFill>
                  <a:schemeClr val="bg1"/>
                </a:solidFill>
              </a:rPr>
              <a:t> 36,500,000 </a:t>
            </a:r>
            <a:r>
              <a:rPr lang="en-AU" sz="2400" b="1" dirty="0">
                <a:solidFill>
                  <a:schemeClr val="bg1"/>
                </a:solidFill>
              </a:rPr>
              <a:t>pieces of content per year!</a:t>
            </a:r>
          </a:p>
          <a:p>
            <a:pPr algn="ctr"/>
            <a:endParaRPr lang="en-AU" sz="2000" b="1" dirty="0">
              <a:solidFill>
                <a:schemeClr val="bg1"/>
              </a:solidFill>
            </a:endParaRPr>
          </a:p>
          <a:p>
            <a:pPr algn="ctr"/>
            <a:r>
              <a:rPr lang="en-AU" sz="2000" b="1" dirty="0">
                <a:solidFill>
                  <a:schemeClr val="bg1"/>
                </a:solidFill>
              </a:rPr>
              <a:t>                                         But how to capitalized on it when there is so much?</a:t>
            </a:r>
          </a:p>
          <a:p>
            <a:pPr algn="ctr"/>
            <a:endParaRPr lang="en-AU" sz="2000" b="1" dirty="0">
              <a:solidFill>
                <a:schemeClr val="bg1"/>
              </a:solidFill>
            </a:endParaRPr>
          </a:p>
          <a:p>
            <a:pPr algn="ctr"/>
            <a:r>
              <a:rPr lang="en-AU" sz="2000" b="1" dirty="0">
                <a:solidFill>
                  <a:schemeClr val="bg1"/>
                </a:solidFill>
              </a:rPr>
              <a:t>                                          </a:t>
            </a:r>
            <a:r>
              <a:rPr lang="en-AU" sz="2000" b="1" u="sng" dirty="0">
                <a:solidFill>
                  <a:schemeClr val="bg1"/>
                </a:solidFill>
              </a:rPr>
              <a:t>Analysis to find Social Buzz’s top 5 most popular </a:t>
            </a:r>
          </a:p>
          <a:p>
            <a:pPr algn="ctr"/>
            <a:r>
              <a:rPr lang="en-AU" sz="2000" b="1" dirty="0">
                <a:solidFill>
                  <a:schemeClr val="bg1"/>
                </a:solidFill>
              </a:rPr>
              <a:t>                               </a:t>
            </a:r>
            <a:r>
              <a:rPr lang="en-AU" sz="2000" b="1" u="sng" dirty="0">
                <a:solidFill>
                  <a:schemeClr val="bg1"/>
                </a:solidFill>
              </a:rPr>
              <a:t>categories of </a:t>
            </a:r>
            <a:r>
              <a:rPr lang="en-AU" sz="2000" b="1" u="sng" dirty="0" err="1">
                <a:solidFill>
                  <a:schemeClr val="bg1"/>
                </a:solidFill>
              </a:rPr>
              <a:t>cntent</a:t>
            </a:r>
            <a:r>
              <a:rPr lang="en-AU" sz="2000" b="1" u="sng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IN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3CAA3E-DB4E-D9DC-436A-A21876212863}"/>
              </a:ext>
            </a:extLst>
          </p:cNvPr>
          <p:cNvSpPr txBox="1"/>
          <p:nvPr/>
        </p:nvSpPr>
        <p:spPr>
          <a:xfrm>
            <a:off x="14097000" y="1562101"/>
            <a:ext cx="94066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Pratiksha Deshmukh </a:t>
            </a:r>
          </a:p>
          <a:p>
            <a:r>
              <a:rPr lang="en-IN" sz="2400" dirty="0"/>
              <a:t>Data analyst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7C5E15-E2A4-8A2E-0945-D1FB18006E86}"/>
              </a:ext>
            </a:extLst>
          </p:cNvPr>
          <p:cNvSpPr txBox="1"/>
          <p:nvPr/>
        </p:nvSpPr>
        <p:spPr>
          <a:xfrm>
            <a:off x="14293092" y="4855292"/>
            <a:ext cx="11749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Marcus </a:t>
            </a:r>
            <a:r>
              <a:rPr lang="en-IN" sz="2400" b="1" dirty="0" err="1"/>
              <a:t>Rompton</a:t>
            </a:r>
            <a:endParaRPr lang="en-IN" sz="2400" b="1" dirty="0"/>
          </a:p>
          <a:p>
            <a:r>
              <a:rPr lang="en-IN" sz="2400" dirty="0"/>
              <a:t>Senior Principle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69FD67-F6D3-2F5F-5479-8E22B3543F46}"/>
              </a:ext>
            </a:extLst>
          </p:cNvPr>
          <p:cNvSpPr txBox="1"/>
          <p:nvPr/>
        </p:nvSpPr>
        <p:spPr>
          <a:xfrm>
            <a:off x="14322121" y="7565879"/>
            <a:ext cx="130193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Andrew Fleming</a:t>
            </a:r>
          </a:p>
          <a:p>
            <a:r>
              <a:rPr lang="en-IN" sz="24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C84246-C050-7F81-C34C-71969636800B}"/>
              </a:ext>
            </a:extLst>
          </p:cNvPr>
          <p:cNvSpPr txBox="1"/>
          <p:nvPr/>
        </p:nvSpPr>
        <p:spPr>
          <a:xfrm>
            <a:off x="4572000" y="1202121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5ECAFC-1F12-73A4-E40B-86AC25E31E4D}"/>
              </a:ext>
            </a:extLst>
          </p:cNvPr>
          <p:cNvSpPr txBox="1"/>
          <p:nvPr/>
        </p:nvSpPr>
        <p:spPr>
          <a:xfrm>
            <a:off x="6472102" y="272671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569FDF-6DD0-119B-F5B0-9DF42E35ACB9}"/>
              </a:ext>
            </a:extLst>
          </p:cNvPr>
          <p:cNvSpPr txBox="1"/>
          <p:nvPr/>
        </p:nvSpPr>
        <p:spPr>
          <a:xfrm>
            <a:off x="8535996" y="4198925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3C57D60-3BE4-D047-C0D7-EA34B840139D}"/>
              </a:ext>
            </a:extLst>
          </p:cNvPr>
          <p:cNvSpPr txBox="1"/>
          <p:nvPr/>
        </p:nvSpPr>
        <p:spPr>
          <a:xfrm>
            <a:off x="11892726" y="7618190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Uncover Insights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378E1A-12E4-55A1-14D5-0A257C1729C4}"/>
              </a:ext>
            </a:extLst>
          </p:cNvPr>
          <p:cNvSpPr txBox="1"/>
          <p:nvPr/>
        </p:nvSpPr>
        <p:spPr>
          <a:xfrm>
            <a:off x="10065725" y="605682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95F8C-F379-4398-1E77-CEA04945C57F}"/>
              </a:ext>
            </a:extLst>
          </p:cNvPr>
          <p:cNvSpPr txBox="1"/>
          <p:nvPr/>
        </p:nvSpPr>
        <p:spPr>
          <a:xfrm>
            <a:off x="-1225236" y="3014087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7030A0"/>
                </a:solidFill>
              </a:rPr>
              <a:t>16</a:t>
            </a:r>
            <a:br>
              <a:rPr lang="en-IN" sz="3600" b="1" dirty="0"/>
            </a:br>
            <a:r>
              <a:rPr lang="en-IN" sz="3600" b="1" dirty="0"/>
              <a:t>UNIQUE</a:t>
            </a:r>
            <a:br>
              <a:rPr lang="en-IN" sz="3600" b="1" dirty="0"/>
            </a:br>
            <a:r>
              <a:rPr lang="en-IN" sz="3600" b="1" dirty="0"/>
              <a:t>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9BA6F2-1B68-997C-A7C7-D7D700503E50}"/>
              </a:ext>
            </a:extLst>
          </p:cNvPr>
          <p:cNvSpPr txBox="1"/>
          <p:nvPr/>
        </p:nvSpPr>
        <p:spPr>
          <a:xfrm>
            <a:off x="3881492" y="3285654"/>
            <a:ext cx="9753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7200" b="1" dirty="0">
                <a:solidFill>
                  <a:srgbClr val="7030A0"/>
                </a:solidFill>
              </a:rPr>
              <a:t>1897 </a:t>
            </a:r>
            <a:br>
              <a:rPr lang="en-IN" sz="2400" b="1" dirty="0"/>
            </a:br>
            <a:r>
              <a:rPr lang="en-IN" sz="3600" b="1" dirty="0"/>
              <a:t>REACTIONS TO “ANIMAL” </a:t>
            </a:r>
          </a:p>
          <a:p>
            <a:pPr algn="ctr"/>
            <a:r>
              <a:rPr lang="en-IN" sz="3600" b="1" dirty="0"/>
              <a:t>POSTS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2CEFA-48E4-BB33-612C-62913D5968A6}"/>
              </a:ext>
            </a:extLst>
          </p:cNvPr>
          <p:cNvSpPr txBox="1"/>
          <p:nvPr/>
        </p:nvSpPr>
        <p:spPr>
          <a:xfrm>
            <a:off x="9529708" y="3423398"/>
            <a:ext cx="97536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6600" b="1" dirty="0">
                <a:solidFill>
                  <a:srgbClr val="7030A0"/>
                </a:solidFill>
              </a:rPr>
              <a:t>JANUARY</a:t>
            </a:r>
            <a:br>
              <a:rPr lang="en-IN" sz="3600" b="1" dirty="0"/>
            </a:br>
            <a:r>
              <a:rPr lang="en-IN" sz="3600" b="1" dirty="0"/>
              <a:t>MONTHS WITH MOST</a:t>
            </a:r>
            <a:br>
              <a:rPr lang="en-IN" sz="3600" b="1" dirty="0"/>
            </a:br>
            <a:r>
              <a:rPr lang="en-IN" sz="3600" b="1" dirty="0"/>
              <a:t>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08F53A1B-10BC-A10D-C6B4-386011CF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810" y="1828165"/>
            <a:ext cx="11811000" cy="7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D22765-DED5-30B8-7295-02FF48EEC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382" y="342900"/>
            <a:ext cx="9625574" cy="877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326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pratiksha deshmukh</cp:lastModifiedBy>
  <cp:revision>11</cp:revision>
  <dcterms:created xsi:type="dcterms:W3CDTF">2006-08-16T00:00:00Z</dcterms:created>
  <dcterms:modified xsi:type="dcterms:W3CDTF">2024-01-01T08:48:06Z</dcterms:modified>
  <dc:identifier>DAEhDyfaYKE</dc:identifier>
</cp:coreProperties>
</file>